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6" r:id="rId4"/>
    <p:sldId id="270" r:id="rId5"/>
    <p:sldId id="269" r:id="rId6"/>
    <p:sldId id="268" r:id="rId7"/>
  </p:sldIdLst>
  <p:sldSz cx="12192000" cy="6858000"/>
  <p:notesSz cx="6797675" cy="9926638"/>
  <p:custDataLst>
    <p:tags r:id="rId10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-Pseudonym 2516420951021208" initials="TP2" lastIdx="1" clrIdx="0">
    <p:extLst>
      <p:ext uri="{19B8F6BF-5375-455C-9EA6-DF929625EA0E}">
        <p15:presenceInfo xmlns:p15="http://schemas.microsoft.com/office/powerpoint/2012/main" userId="TU-Pseudonym 251642095102120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990000"/>
    <a:srgbClr val="5732D4"/>
    <a:srgbClr val="5533D8"/>
    <a:srgbClr val="AB164A"/>
    <a:srgbClr val="991C68"/>
    <a:srgbClr val="802591"/>
    <a:srgbClr val="7229A8"/>
    <a:srgbClr val="C6C6C6"/>
    <a:srgbClr val="BE1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92DE9-2271-AC41-BACE-684D3A4372B1}" v="120" dt="2021-12-09T11:14:13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4"/>
  </p:normalViewPr>
  <p:slideViewPr>
    <p:cSldViewPr snapToGrid="0">
      <p:cViewPr varScale="1">
        <p:scale>
          <a:sx n="101" d="100"/>
          <a:sy n="101" d="100"/>
        </p:scale>
        <p:origin x="1000" y="200"/>
      </p:cViewPr>
      <p:guideLst>
        <p:guide orient="horz" pos="216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759751D-9A53-4928-8A79-CB0EEA0F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68519-70AA-431C-9E3E-7B05E69EF4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95BF1-3C48-4C52-B785-8826C0699F19}" type="datetimeFigureOut">
              <a:rPr lang="de-DE" smtClean="0"/>
              <a:t>28.01.22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7045DF-F4EB-4A68-A8F3-0FC18DCB09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353B7-8632-4F83-99BB-BDF27F3046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5CD5-0916-4AF4-B43C-DB5F7A5F17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741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5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5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B20ABA0-1007-4703-B048-52624A9681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969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0ABA0-1007-4703-B048-52624A96810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3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04108"/>
            <a:ext cx="9144000" cy="1897929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767171"/>
                </a:solidFill>
                <a:latin typeface="Bahnschrif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  <p:pic>
        <p:nvPicPr>
          <p:cNvPr id="8" name="Grafik 7" descr="Drei Kreise, die jeweils konzentrische Kreise enthalten.">
            <a:extLst>
              <a:ext uri="{FF2B5EF4-FFF2-40B4-BE49-F238E27FC236}">
                <a16:creationId xmlns:a16="http://schemas.microsoft.com/office/drawing/2014/main" id="{FAAF2579-B23E-4751-9C50-A3C689EF6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1110" y="3429000"/>
            <a:ext cx="4572000" cy="4572000"/>
          </a:xfrm>
          <a:prstGeom prst="rect">
            <a:avLst/>
          </a:prstGeom>
        </p:spPr>
      </p:pic>
      <p:pic>
        <p:nvPicPr>
          <p:cNvPr id="10" name="Grafik 9" descr="Eine Sammlung von Kreisen in verschiedenen Größen">
            <a:extLst>
              <a:ext uri="{FF2B5EF4-FFF2-40B4-BE49-F238E27FC236}">
                <a16:creationId xmlns:a16="http://schemas.microsoft.com/office/drawing/2014/main" id="{09EC985D-7664-4399-BAA0-5A357F8C9B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7710161">
            <a:off x="-1152724" y="-478010"/>
            <a:ext cx="3501660" cy="3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Drei Kreise, die jeweils konzentrische Kreise enthalten.">
            <a:extLst>
              <a:ext uri="{FF2B5EF4-FFF2-40B4-BE49-F238E27FC236}">
                <a16:creationId xmlns:a16="http://schemas.microsoft.com/office/drawing/2014/main" id="{5BB8EFA0-756C-4563-8702-85C1E6191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1110" y="3429000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33938"/>
            <a:ext cx="10515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1pPr>
            <a:lvl2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2pPr>
            <a:lvl3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3pPr>
            <a:lvl4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4pPr>
            <a:lvl5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64551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 algn="ctr"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510" y="6492875"/>
            <a:ext cx="690098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46490" y="6492875"/>
            <a:ext cx="264551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 algn="ctr"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4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7115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4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762298"/>
            <a:ext cx="6172200" cy="4098752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 sz="3200"/>
            </a:lvl1pPr>
            <a:lvl2pPr>
              <a:buFont typeface="Symbol" panose="05050102010706020507" pitchFamily="18" charset="2"/>
              <a:buChar char="-"/>
              <a:defRPr sz="2800"/>
            </a:lvl2pPr>
            <a:lvl3pPr>
              <a:buFont typeface="Symbol" panose="05050102010706020507" pitchFamily="18" charset="2"/>
              <a:buChar char="-"/>
              <a:defRPr sz="2400"/>
            </a:lvl3pPr>
            <a:lvl4pPr>
              <a:buFont typeface="Symbol" panose="05050102010706020507" pitchFamily="18" charset="2"/>
              <a:buChar char="-"/>
              <a:defRPr sz="2000"/>
            </a:lvl4pPr>
            <a:lvl5pPr>
              <a:buFont typeface="Symbol" panose="05050102010706020507" pitchFamily="18" charset="2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2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082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C5ECC2-E4C3-4008-9695-89A6DFDA9B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90" y="365124"/>
            <a:ext cx="180731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pfl.ch/labs/mmspg/research/page-58317-en-html/page-58332-en-html/page-58333-en-html/iq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pfl.ch/labs/mmspg/research/page-58317-en-html/page-58332-en-html/page-58333-en-html/iq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8AE14-2461-4535-A0FB-348871CB7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Bahnschrift"/>
              </a:rPr>
              <a:t>1.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F08B77-B32E-41AF-AA00-43F1010BB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433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Witek</a:t>
            </a:r>
            <a:r>
              <a:rPr lang="de-DE" dirty="0"/>
              <a:t>, Louis, </a:t>
            </a:r>
            <a:r>
              <a:rPr lang="de-DE" dirty="0" err="1"/>
              <a:t>Jarl</a:t>
            </a:r>
            <a:r>
              <a:rPr lang="de-DE" dirty="0"/>
              <a:t>, Johann</a:t>
            </a:r>
          </a:p>
        </p:txBody>
      </p:sp>
    </p:spTree>
    <p:extLst>
      <p:ext uri="{BB962C8B-B14F-4D97-AF65-F5344CB8AC3E}">
        <p14:creationId xmlns:p14="http://schemas.microsoft.com/office/powerpoint/2010/main" val="349956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/>
          <a:lstStyle/>
          <a:p>
            <a:r>
              <a:rPr lang="de-DE" dirty="0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846DF-1461-4585-9907-EF3AB96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938"/>
            <a:ext cx="3733800" cy="2800692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/>
              <a:t>Wird die menschliche visuelle Wahrnehmung von Bildern durch eine innere Referenz beeinflusst?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49135E1-AE36-CC46-A5FE-FEAC442BAB8F}"/>
              </a:ext>
            </a:extLst>
          </p:cNvPr>
          <p:cNvSpPr txBox="1">
            <a:spLocks/>
          </p:cNvSpPr>
          <p:nvPr/>
        </p:nvSpPr>
        <p:spPr>
          <a:xfrm>
            <a:off x="6251531" y="1488963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/>
              <a:t>Hypothese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B1CEBC5-63AC-0949-8901-33BA4D6123FE}"/>
              </a:ext>
            </a:extLst>
          </p:cNvPr>
          <p:cNvSpPr txBox="1">
            <a:spLocks/>
          </p:cNvSpPr>
          <p:nvPr/>
        </p:nvSpPr>
        <p:spPr>
          <a:xfrm>
            <a:off x="6251531" y="2957776"/>
            <a:ext cx="3733800" cy="280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de-DE" dirty="0"/>
              <a:t>Wenn dem Menschen der Inhalt eines Bildes geläufig ist, dann fallen ihm*ihr Verzerrungen des Bildes stärker auf. </a:t>
            </a:r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C9772D5A-1517-434A-AE75-E2909DDCFFC5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572000" y="3234284"/>
            <a:ext cx="1679531" cy="1123838"/>
          </a:xfrm>
          <a:prstGeom prst="bentConnector3">
            <a:avLst>
              <a:gd name="adj1" fmla="val 50000"/>
            </a:avLst>
          </a:prstGeom>
          <a:ln w="57150">
            <a:solidFill>
              <a:srgbClr val="99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81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>
            <a:normAutofit/>
          </a:bodyPr>
          <a:lstStyle/>
          <a:p>
            <a:r>
              <a:rPr lang="de-DE" dirty="0"/>
              <a:t>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846DF-1461-4585-9907-EF3AB96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937"/>
            <a:ext cx="3733800" cy="32265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dirty="0"/>
              <a:t>Unabhängige Variablen: </a:t>
            </a:r>
          </a:p>
          <a:p>
            <a:pPr lvl="1" fontAlgn="base"/>
            <a:r>
              <a:rPr lang="de-DE" dirty="0"/>
              <a:t>Maß der Verzerrung</a:t>
            </a:r>
          </a:p>
          <a:p>
            <a:pPr lvl="1" fontAlgn="base"/>
            <a:r>
              <a:rPr lang="de-DE" dirty="0"/>
              <a:t>Entfremdung</a:t>
            </a:r>
          </a:p>
          <a:p>
            <a:pPr marL="0" indent="0" fontAlgn="base">
              <a:buNone/>
            </a:pPr>
            <a:r>
              <a:rPr lang="de-DE" dirty="0"/>
              <a:t>Abhängige Variable:</a:t>
            </a:r>
          </a:p>
          <a:p>
            <a:pPr lvl="1" fontAlgn="base"/>
            <a:r>
              <a:rPr lang="de-DE" dirty="0"/>
              <a:t>Wahrgenommene Verzerrung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49135E1-AE36-CC46-A5FE-FEAC442BAB8F}"/>
              </a:ext>
            </a:extLst>
          </p:cNvPr>
          <p:cNvSpPr txBox="1">
            <a:spLocks/>
          </p:cNvSpPr>
          <p:nvPr/>
        </p:nvSpPr>
        <p:spPr>
          <a:xfrm>
            <a:off x="6251531" y="1488963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/>
              <a:t>Versuchs-bedingungen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B1CEBC5-63AC-0949-8901-33BA4D6123FE}"/>
              </a:ext>
            </a:extLst>
          </p:cNvPr>
          <p:cNvSpPr txBox="1">
            <a:spLocks/>
          </p:cNvSpPr>
          <p:nvPr/>
        </p:nvSpPr>
        <p:spPr>
          <a:xfrm>
            <a:off x="6251531" y="2957776"/>
            <a:ext cx="3733800" cy="280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de-DE" dirty="0"/>
              <a:t>- Sehhilfe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de-DE" dirty="0"/>
              <a:t>Ähnliche Lichtverhältnisse</a:t>
            </a:r>
          </a:p>
          <a:p>
            <a:pPr fontAlgn="auto">
              <a:spcAft>
                <a:spcPts val="0"/>
              </a:spcAft>
              <a:buFontTx/>
              <a:buChar char="-"/>
            </a:pPr>
            <a:r>
              <a:rPr lang="de-DE" dirty="0"/>
              <a:t>Gleiche Bedingungen</a:t>
            </a:r>
          </a:p>
          <a:p>
            <a:pPr lvl="1" fontAlgn="auto">
              <a:spcAft>
                <a:spcPts val="0"/>
              </a:spcAft>
              <a:buFontTx/>
              <a:buChar char="-"/>
            </a:pPr>
            <a:r>
              <a:rPr lang="de-DE" dirty="0"/>
              <a:t>Gleicher Bildschirm</a:t>
            </a:r>
          </a:p>
          <a:p>
            <a:pPr lvl="1" fontAlgn="auto">
              <a:spcAft>
                <a:spcPts val="0"/>
              </a:spcAft>
              <a:buFontTx/>
              <a:buChar char="-"/>
            </a:pPr>
            <a:r>
              <a:rPr lang="de-DE" dirty="0"/>
              <a:t>Gleicher Abstand zum Bildschirm</a:t>
            </a:r>
          </a:p>
          <a:p>
            <a:pPr lvl="1" fontAlgn="auto">
              <a:spcAft>
                <a:spcPts val="0"/>
              </a:spcAft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68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38589" cy="1325563"/>
          </a:xfrm>
        </p:spPr>
        <p:txBody>
          <a:bodyPr>
            <a:normAutofit/>
          </a:bodyPr>
          <a:lstStyle/>
          <a:p>
            <a:r>
              <a:rPr lang="de-DE" dirty="0"/>
              <a:t>Stimuli – Beispielbilder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FFB10720-ACBC-6B43-BE95-C0C5FA7F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07484"/>
            <a:ext cx="3241780" cy="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verschieden enthält.&#10;&#10;Automatisch generierte Beschreibung">
            <a:extLst>
              <a:ext uri="{FF2B5EF4-FFF2-40B4-BE49-F238E27FC236}">
                <a16:creationId xmlns:a16="http://schemas.microsoft.com/office/drawing/2014/main" id="{B7661052-7EF6-4243-B27B-814C51C5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634" y="835336"/>
            <a:ext cx="6050930" cy="605093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E8D7494-C12A-9943-9F33-61D6D4D453F9}"/>
              </a:ext>
            </a:extLst>
          </p:cNvPr>
          <p:cNvSpPr txBox="1"/>
          <p:nvPr/>
        </p:nvSpPr>
        <p:spPr>
          <a:xfrm>
            <a:off x="346058" y="5475714"/>
            <a:ext cx="37339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dirty="0"/>
              <a:t>F. De Simone, L. Goldmann, V. </a:t>
            </a:r>
            <a:r>
              <a:rPr lang="de-DE" dirty="0" err="1"/>
              <a:t>Baroncini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T. Ebrahimi, “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JPEG XR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compression</a:t>
            </a:r>
            <a:r>
              <a:rPr lang="de-DE" dirty="0"/>
              <a:t>,” in </a:t>
            </a:r>
            <a:r>
              <a:rPr lang="de-DE" i="1" dirty="0" err="1"/>
              <a:t>Applications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Digital Image Processing XXXII</a:t>
            </a:r>
            <a:r>
              <a:rPr lang="de-DE" dirty="0"/>
              <a:t>, 2009.</a:t>
            </a:r>
          </a:p>
        </p:txBody>
      </p:sp>
    </p:spTree>
    <p:extLst>
      <p:ext uri="{BB962C8B-B14F-4D97-AF65-F5344CB8AC3E}">
        <p14:creationId xmlns:p14="http://schemas.microsoft.com/office/powerpoint/2010/main" val="412289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38589" cy="1325563"/>
          </a:xfrm>
        </p:spPr>
        <p:txBody>
          <a:bodyPr>
            <a:normAutofit/>
          </a:bodyPr>
          <a:lstStyle/>
          <a:p>
            <a:r>
              <a:rPr lang="de-DE" dirty="0"/>
              <a:t>Stimuli – Beispielbilder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FFB10720-ACBC-6B43-BE95-C0C5FA7F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07484"/>
            <a:ext cx="3241780" cy="94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verschieden enthält.&#10;&#10;Automatisch generierte Beschreibung">
            <a:extLst>
              <a:ext uri="{FF2B5EF4-FFF2-40B4-BE49-F238E27FC236}">
                <a16:creationId xmlns:a16="http://schemas.microsoft.com/office/drawing/2014/main" id="{B7661052-7EF6-4243-B27B-814C51C5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634" y="835336"/>
            <a:ext cx="6050930" cy="605093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8DC8FC9-DCFD-B545-8A5A-FDE33F9E4959}"/>
              </a:ext>
            </a:extLst>
          </p:cNvPr>
          <p:cNvSpPr/>
          <p:nvPr/>
        </p:nvSpPr>
        <p:spPr>
          <a:xfrm>
            <a:off x="4253697" y="3024891"/>
            <a:ext cx="1541463" cy="16296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7B346DB-880E-7242-A688-9515A3FC457C}"/>
              </a:ext>
            </a:extLst>
          </p:cNvPr>
          <p:cNvSpPr/>
          <p:nvPr/>
        </p:nvSpPr>
        <p:spPr>
          <a:xfrm>
            <a:off x="4253696" y="4660899"/>
            <a:ext cx="1541463" cy="16296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BB762DE-EF92-1146-B212-5305F069BEAB}"/>
              </a:ext>
            </a:extLst>
          </p:cNvPr>
          <p:cNvSpPr/>
          <p:nvPr/>
        </p:nvSpPr>
        <p:spPr>
          <a:xfrm>
            <a:off x="7515085" y="1376182"/>
            <a:ext cx="1636834" cy="16509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50B022-4B49-9E45-A40E-3CE504D7BFF6}"/>
              </a:ext>
            </a:extLst>
          </p:cNvPr>
          <p:cNvSpPr/>
          <p:nvPr/>
        </p:nvSpPr>
        <p:spPr>
          <a:xfrm>
            <a:off x="7515085" y="3039881"/>
            <a:ext cx="1636834" cy="1614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8D7494-C12A-9943-9F33-61D6D4D453F9}"/>
              </a:ext>
            </a:extLst>
          </p:cNvPr>
          <p:cNvSpPr txBox="1"/>
          <p:nvPr/>
        </p:nvSpPr>
        <p:spPr>
          <a:xfrm>
            <a:off x="346058" y="5475714"/>
            <a:ext cx="37339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de-DE" dirty="0"/>
              <a:t>F. De Simone, L. Goldmann, V. </a:t>
            </a:r>
            <a:r>
              <a:rPr lang="de-DE" dirty="0" err="1"/>
              <a:t>Baroncini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T. Ebrahimi, “</a:t>
            </a:r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JPEG XR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compression</a:t>
            </a:r>
            <a:r>
              <a:rPr lang="de-DE" dirty="0"/>
              <a:t>,” in </a:t>
            </a:r>
            <a:r>
              <a:rPr lang="de-DE" i="1" dirty="0" err="1"/>
              <a:t>Applications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Digital Image Processing XXXII</a:t>
            </a:r>
            <a:r>
              <a:rPr lang="de-DE" dirty="0"/>
              <a:t>, 2009.</a:t>
            </a:r>
          </a:p>
        </p:txBody>
      </p:sp>
    </p:spTree>
    <p:extLst>
      <p:ext uri="{BB962C8B-B14F-4D97-AF65-F5344CB8AC3E}">
        <p14:creationId xmlns:p14="http://schemas.microsoft.com/office/powerpoint/2010/main" val="397966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6038589" cy="1325563"/>
          </a:xfrm>
        </p:spPr>
        <p:txBody>
          <a:bodyPr>
            <a:normAutofit/>
          </a:bodyPr>
          <a:lstStyle/>
          <a:p>
            <a:r>
              <a:rPr lang="de-DE" dirty="0"/>
              <a:t>Methode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6E2B2DF-3102-794F-8552-D0FA59BE74F1}"/>
              </a:ext>
            </a:extLst>
          </p:cNvPr>
          <p:cNvSpPr txBox="1">
            <a:spLocks/>
          </p:cNvSpPr>
          <p:nvPr/>
        </p:nvSpPr>
        <p:spPr>
          <a:xfrm>
            <a:off x="8774465" y="1763138"/>
            <a:ext cx="2645511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Single </a:t>
            </a:r>
            <a:r>
              <a:rPr lang="de-DE" sz="4800" dirty="0" err="1"/>
              <a:t>StimulusMOS</a:t>
            </a:r>
            <a:r>
              <a:rPr lang="de-DE" sz="4800" dirty="0"/>
              <a:t>?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1C820E4-8CB9-7345-BDA2-4E576CDED0D0}"/>
              </a:ext>
            </a:extLst>
          </p:cNvPr>
          <p:cNvSpPr txBox="1">
            <a:spLocks/>
          </p:cNvSpPr>
          <p:nvPr/>
        </p:nvSpPr>
        <p:spPr>
          <a:xfrm>
            <a:off x="174623" y="1092592"/>
            <a:ext cx="3621456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Double Stimulus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MOS?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C1487CA-93C0-3D4B-BE7B-329488F13328}"/>
              </a:ext>
            </a:extLst>
          </p:cNvPr>
          <p:cNvSpPr txBox="1">
            <a:spLocks/>
          </p:cNvSpPr>
          <p:nvPr/>
        </p:nvSpPr>
        <p:spPr>
          <a:xfrm>
            <a:off x="3511657" y="3791397"/>
            <a:ext cx="3621456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Matrix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Stimulus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de-DE" sz="4800" dirty="0"/>
              <a:t>MOS?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F434F7-372F-5047-9BF6-361D6AEA9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2"/>
          <a:stretch/>
        </p:blipFill>
        <p:spPr bwMode="auto">
          <a:xfrm>
            <a:off x="7152539" y="3614179"/>
            <a:ext cx="2183183" cy="28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9D5F90-31B8-2240-864C-07087FD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79" y="542020"/>
            <a:ext cx="4089032" cy="25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AB8DA0-CC9E-514B-B29F-797C96847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273138"/>
            <a:ext cx="3069650" cy="3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28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TU_PPT_Master_mitBild_V02_Aussicht</Template>
  <TotalTime>0</TotalTime>
  <Words>215</Words>
  <Application>Microsoft Macintosh PowerPoint</Application>
  <PresentationFormat>Breitbild</PresentationFormat>
  <Paragraphs>45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Symbol</vt:lpstr>
      <vt:lpstr>Office Theme</vt:lpstr>
      <vt:lpstr>1. Präsentation</vt:lpstr>
      <vt:lpstr>Fragestellung</vt:lpstr>
      <vt:lpstr>Variablen</vt:lpstr>
      <vt:lpstr>Stimuli – Beispielbilder</vt:lpstr>
      <vt:lpstr>Stimuli – Beispielbilder</vt:lpstr>
      <vt:lpstr>Methode</vt:lpstr>
    </vt:vector>
  </TitlesOfParts>
  <Company>TU-Berlin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TKN_Milestone_1</dc:title>
  <dc:creator>Johann Hackler</dc:creator>
  <cp:lastModifiedBy>TU-Pseudonym 2516420951021208</cp:lastModifiedBy>
  <cp:revision>4</cp:revision>
  <cp:lastPrinted>2020-01-24T13:24:10Z</cp:lastPrinted>
  <dcterms:created xsi:type="dcterms:W3CDTF">2013-10-10T08:42:41Z</dcterms:created>
  <dcterms:modified xsi:type="dcterms:W3CDTF">2022-01-28T13:36:09Z</dcterms:modified>
</cp:coreProperties>
</file>